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2" r:id="rId6"/>
    <p:sldId id="265" r:id="rId7"/>
    <p:sldId id="260" r:id="rId8"/>
  </p:sldIdLst>
  <p:sldSz cx="6858000" cy="9144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3204"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257800" y="203199"/>
            <a:ext cx="1485900" cy="87416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4300" y="205231"/>
            <a:ext cx="5029200" cy="873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257800" y="2737280"/>
            <a:ext cx="1485900" cy="24384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E30E2307-1E40-4E12-8716-25BFDA8E7013}" type="datetime1">
              <a:rPr lang="en-US" smtClean="0"/>
              <a:pPr/>
              <a:t>9/14/2018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87D7A59-36E2-48B9-B146-C1E59501F63F}"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342900" y="2737280"/>
            <a:ext cx="4743450" cy="24384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14300" y="196425"/>
            <a:ext cx="5029200" cy="87416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257800" y="196425"/>
            <a:ext cx="1467035" cy="87416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5372100" y="366185"/>
            <a:ext cx="1257300" cy="780203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5C4C28-BD4B-4892-9A2D-6E19BD753A9A}" type="datetime1">
              <a:rPr lang="en-US" smtClean="0"/>
              <a:pPr/>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87D7A59-36E2-48B9-B146-C1E59501F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FD9D02-426E-46C9-9EE9-0DE1EF8B2838}" type="datetime1">
              <a:rPr lang="en-US" smtClean="0"/>
              <a:pPr/>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5257800" y="203199"/>
            <a:ext cx="1485900" cy="87416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4300" y="205231"/>
            <a:ext cx="5029200" cy="8737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372100" y="3856369"/>
            <a:ext cx="1200151" cy="219456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B8AEBBE-F8B2-42CF-9895-E86A608384EB}" type="datetime1">
              <a:rPr lang="en-US" smtClean="0"/>
              <a:pPr/>
              <a:t>9/14/2018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87D7A59-36E2-48B9-B146-C1E59501F63F}"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285750" y="3856369"/>
            <a:ext cx="4743450" cy="219456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2292096"/>
            <a:ext cx="302895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86150" y="2292096"/>
            <a:ext cx="302895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FAA6B6-10E5-4810-BC9F-DA72D8452E73}" type="datetime1">
              <a:rPr lang="en-US" smtClean="0"/>
              <a:pPr/>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2296584"/>
            <a:ext cx="3030141" cy="853016"/>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251200"/>
            <a:ext cx="3030141" cy="49170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3769" y="2296584"/>
            <a:ext cx="3031331" cy="853016"/>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251200"/>
            <a:ext cx="3031331" cy="49170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9/14/2018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8CDBF60-6CC3-4B74-A60D-3486985E4346}" type="datetime1">
              <a:rPr lang="en-US" smtClean="0"/>
              <a:pPr/>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14300" y="201225"/>
            <a:ext cx="6623852" cy="87416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2714818-984F-4759-BF72-A33BDC1963BD}" type="datetime1">
              <a:rPr lang="en-US" smtClean="0"/>
              <a:pPr/>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257800" y="201168"/>
            <a:ext cx="1485900" cy="87416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14300" y="203200"/>
            <a:ext cx="5029200" cy="8737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406401"/>
            <a:ext cx="4400550"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69814" y="2840736"/>
            <a:ext cx="1255014" cy="3755136"/>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7E191-5F94-4FC1-B823-BD7CABF7FA06}" type="datetime1">
              <a:rPr lang="en-US" smtClean="0"/>
              <a:pPr/>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87D7A59-36E2-48B9-B146-C1E59501F63F}" type="slidenum">
              <a:rPr lang="en-US" smtClean="0"/>
              <a:pPr/>
              <a:t>‹#›</a:t>
            </a:fld>
            <a:endParaRPr lang="en-US"/>
          </a:p>
        </p:txBody>
      </p:sp>
      <p:sp>
        <p:nvSpPr>
          <p:cNvPr id="11" name="Title 10"/>
          <p:cNvSpPr>
            <a:spLocks noGrp="1"/>
          </p:cNvSpPr>
          <p:nvPr>
            <p:ph type="title"/>
          </p:nvPr>
        </p:nvSpPr>
        <p:spPr>
          <a:xfrm>
            <a:off x="5369814" y="609600"/>
            <a:ext cx="1256745" cy="2231136"/>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5257800" y="201168"/>
            <a:ext cx="1485900" cy="87416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14300" y="203200"/>
            <a:ext cx="5029200" cy="87376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72100" y="2844800"/>
            <a:ext cx="1257300" cy="39624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10" name="Title 9"/>
          <p:cNvSpPr>
            <a:spLocks noGrp="1"/>
          </p:cNvSpPr>
          <p:nvPr>
            <p:ph type="title"/>
          </p:nvPr>
        </p:nvSpPr>
        <p:spPr>
          <a:xfrm>
            <a:off x="5372100" y="613664"/>
            <a:ext cx="1257300" cy="2231136"/>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14300" y="2179962"/>
            <a:ext cx="6623852" cy="67273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4300" y="203201"/>
            <a:ext cx="6610535" cy="17952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85750" y="474463"/>
            <a:ext cx="6285945" cy="1405859"/>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85750" y="2292095"/>
            <a:ext cx="6305920" cy="587654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8166" y="8475133"/>
            <a:ext cx="1600200" cy="365760"/>
          </a:xfrm>
          <a:prstGeom prst="rect">
            <a:avLst/>
          </a:prstGeom>
        </p:spPr>
        <p:txBody>
          <a:bodyPr vert="horz" lIns="91440" tIns="45720" rIns="91440" bIns="45720" rtlCol="0" anchor="ctr"/>
          <a:lstStyle>
            <a:lvl1pPr algn="l">
              <a:defRPr sz="1100">
                <a:solidFill>
                  <a:schemeClr val="tx2"/>
                </a:solidFill>
              </a:defRPr>
            </a:lvl1pPr>
          </a:lstStyle>
          <a:p>
            <a:fld id="{9D1D110F-3F4E-48D9-B8AA-5D0E825AFDBA}" type="datetime1">
              <a:rPr lang="en-US" smtClean="0"/>
              <a:pPr/>
              <a:t>9/14/2018</a:t>
            </a:fld>
            <a:endParaRPr lang="en-US"/>
          </a:p>
        </p:txBody>
      </p:sp>
      <p:sp>
        <p:nvSpPr>
          <p:cNvPr id="5" name="Footer Placeholder 4"/>
          <p:cNvSpPr>
            <a:spLocks noGrp="1"/>
          </p:cNvSpPr>
          <p:nvPr>
            <p:ph type="ftr" sz="quarter" idx="3"/>
          </p:nvPr>
        </p:nvSpPr>
        <p:spPr>
          <a:xfrm>
            <a:off x="2286000" y="8475133"/>
            <a:ext cx="2514600" cy="36576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6176010" y="8473440"/>
            <a:ext cx="437225" cy="365760"/>
          </a:xfrm>
          <a:prstGeom prst="rect">
            <a:avLst/>
          </a:prstGeom>
          <a:ln w="19050">
            <a:noFill/>
          </a:ln>
        </p:spPr>
        <p:txBody>
          <a:bodyPr vert="horz" lIns="91440" tIns="45720" rIns="91440" bIns="45720" rtlCol="0" anchor="ctr"/>
          <a:lstStyle>
            <a:lvl1pPr algn="ctr">
              <a:defRPr sz="1100">
                <a:solidFill>
                  <a:schemeClr val="tx2"/>
                </a:solidFill>
              </a:defRPr>
            </a:lvl1pPr>
          </a:lstStyle>
          <a:p>
            <a:fld id="{687D7A59-36E2-48B9-B146-C1E59501F6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3264" y="107504"/>
            <a:ext cx="6624736" cy="3970318"/>
          </a:xfrm>
          <a:prstGeom prst="rect">
            <a:avLst/>
          </a:prstGeom>
          <a:noFill/>
        </p:spPr>
        <p:txBody>
          <a:bodyPr wrap="square" rtlCol="0">
            <a:spAutoFit/>
          </a:bodyPr>
          <a:lstStyle/>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p:txBody>
      </p:sp>
      <p:sp>
        <p:nvSpPr>
          <p:cNvPr id="7" name="TextBox 6"/>
          <p:cNvSpPr txBox="1"/>
          <p:nvPr/>
        </p:nvSpPr>
        <p:spPr>
          <a:xfrm>
            <a:off x="404664" y="2195736"/>
            <a:ext cx="4536504" cy="523220"/>
          </a:xfrm>
          <a:prstGeom prst="rect">
            <a:avLst/>
          </a:prstGeom>
          <a:noFill/>
        </p:spPr>
        <p:txBody>
          <a:bodyPr wrap="square" rtlCol="0">
            <a:spAutoFit/>
          </a:bodyPr>
          <a:lstStyle/>
          <a:p>
            <a:pPr algn="ctr"/>
            <a:endParaRPr lang="en-AU" sz="2800" b="1" dirty="0"/>
          </a:p>
        </p:txBody>
      </p:sp>
      <p:sp>
        <p:nvSpPr>
          <p:cNvPr id="9" name="TextBox 8"/>
          <p:cNvSpPr txBox="1"/>
          <p:nvPr/>
        </p:nvSpPr>
        <p:spPr>
          <a:xfrm>
            <a:off x="188640" y="3851920"/>
            <a:ext cx="4824536" cy="2954655"/>
          </a:xfrm>
          <a:prstGeom prst="rect">
            <a:avLst/>
          </a:prstGeom>
          <a:noFill/>
        </p:spPr>
        <p:txBody>
          <a:bodyPr wrap="square" rtlCol="0">
            <a:spAutoFit/>
          </a:bodyPr>
          <a:lstStyle/>
          <a:p>
            <a:r>
              <a:rPr lang="en-AU" dirty="0" smtClean="0"/>
              <a:t>Policy Statement</a:t>
            </a:r>
          </a:p>
          <a:p>
            <a:endParaRPr lang="en-AU" sz="1400" dirty="0" smtClean="0"/>
          </a:p>
          <a:p>
            <a:r>
              <a:rPr lang="en-AU" sz="1400" dirty="0" smtClean="0"/>
              <a:t> North Rocks Preschool </a:t>
            </a:r>
            <a:r>
              <a:rPr lang="en-AU" sz="1400" dirty="0"/>
              <a:t>is committed to a code of professional conduct, upholding ethical principles and professional standards that guide decision-making and practice at the service. </a:t>
            </a:r>
          </a:p>
          <a:p>
            <a:r>
              <a:rPr lang="en-AU" sz="1400" dirty="0"/>
              <a:t>This includes a system of ethical inquiry to provide a basis for reflection on how to relate to and contribute to the education and care community in which we actively participate. Our service will uphold the highest standards in ethical conduct in accordance with the ECA Code of Ethics (2016) The United Nations Convention on the Rights of the Child (1989) and service philosophy and policy. </a:t>
            </a:r>
            <a:endParaRPr lang="en-AU" sz="1400" dirty="0" smtClean="0"/>
          </a:p>
        </p:txBody>
      </p:sp>
      <p:sp>
        <p:nvSpPr>
          <p:cNvPr id="10" name="TextBox 9"/>
          <p:cNvSpPr txBox="1"/>
          <p:nvPr/>
        </p:nvSpPr>
        <p:spPr>
          <a:xfrm>
            <a:off x="5373216" y="323528"/>
            <a:ext cx="1152128" cy="2031325"/>
          </a:xfrm>
          <a:prstGeom prst="rect">
            <a:avLst/>
          </a:prstGeom>
          <a:noFill/>
        </p:spPr>
        <p:txBody>
          <a:bodyPr wrap="square" rtlCol="0">
            <a:spAutoFit/>
          </a:bodyPr>
          <a:lstStyle/>
          <a:p>
            <a:r>
              <a:rPr lang="en-AU" sz="1200" i="1" dirty="0"/>
              <a:t>We would like to acknowledge Community Child Care Co-operative (NSW) for material used in this policy</a:t>
            </a:r>
            <a:endParaRPr lang="en-AU" sz="1200" dirty="0"/>
          </a:p>
          <a:p>
            <a:r>
              <a:rPr lang="en-AU" i="1" dirty="0"/>
              <a:t> </a:t>
            </a:r>
            <a:endParaRPr lang="en-AU"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flipH="1" flipV="1">
            <a:off x="5301208" y="7571228"/>
            <a:ext cx="1437229" cy="942490"/>
          </a:xfrm>
          <a:prstGeom prst="rect">
            <a:avLst/>
          </a:prstGeom>
        </p:spPr>
      </p:pic>
      <p:sp>
        <p:nvSpPr>
          <p:cNvPr id="5" name="TextBox 4"/>
          <p:cNvSpPr txBox="1"/>
          <p:nvPr/>
        </p:nvSpPr>
        <p:spPr>
          <a:xfrm>
            <a:off x="620688" y="755576"/>
            <a:ext cx="4320480" cy="1754326"/>
          </a:xfrm>
          <a:prstGeom prst="rect">
            <a:avLst/>
          </a:prstGeom>
          <a:noFill/>
        </p:spPr>
        <p:txBody>
          <a:bodyPr wrap="square" rtlCol="0">
            <a:spAutoFit/>
          </a:bodyPr>
          <a:lstStyle/>
          <a:p>
            <a:pPr algn="ctr"/>
            <a:r>
              <a:rPr lang="en-AU" sz="3600" dirty="0" smtClean="0"/>
              <a:t> </a:t>
            </a:r>
            <a:r>
              <a:rPr lang="en-AU" sz="3600" dirty="0"/>
              <a:t>Code of Conduct for Staff Members </a:t>
            </a:r>
          </a:p>
          <a:p>
            <a:pPr algn="ctr"/>
            <a:r>
              <a:rPr lang="en-AU" dirty="0"/>
              <a:t>QUALITY AREA 4: STAFFING ARRANGEMENTS</a:t>
            </a:r>
            <a:endParaRPr lang="en-AU" dirty="0">
              <a:solidFill>
                <a:schemeClr val="bg1"/>
              </a:solidFill>
            </a:endParaRPr>
          </a:p>
        </p:txBody>
      </p:sp>
    </p:spTree>
    <p:extLst>
      <p:ext uri="{BB962C8B-B14F-4D97-AF65-F5344CB8AC3E}">
        <p14:creationId xmlns:p14="http://schemas.microsoft.com/office/powerpoint/2010/main" val="334261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0648" y="2123728"/>
            <a:ext cx="6408712" cy="2462213"/>
          </a:xfrm>
          <a:prstGeom prst="rect">
            <a:avLst/>
          </a:prstGeom>
          <a:noFill/>
        </p:spPr>
        <p:txBody>
          <a:bodyPr wrap="square" rtlCol="0">
            <a:spAutoFit/>
          </a:bodyPr>
          <a:lstStyle/>
          <a:p>
            <a:r>
              <a:rPr lang="en-AU" sz="1400" b="1" dirty="0" smtClean="0"/>
              <a:t> </a:t>
            </a:r>
            <a:r>
              <a:rPr lang="en-AU" sz="1400" b="1" dirty="0"/>
              <a:t>Goals / What are we going to do? </a:t>
            </a:r>
            <a:endParaRPr lang="en-AU" sz="1400" b="1" dirty="0" smtClean="0"/>
          </a:p>
          <a:p>
            <a:endParaRPr lang="en-AU" sz="1400" b="1" dirty="0"/>
          </a:p>
          <a:p>
            <a:r>
              <a:rPr lang="en-AU" sz="1400" dirty="0" smtClean="0"/>
              <a:t>North Rocks </a:t>
            </a:r>
            <a:r>
              <a:rPr lang="en-AU" sz="1400" dirty="0" smtClean="0"/>
              <a:t>Preschool </a:t>
            </a:r>
            <a:r>
              <a:rPr lang="en-AU" sz="1400" dirty="0" smtClean="0"/>
              <a:t>uses </a:t>
            </a:r>
            <a:r>
              <a:rPr lang="en-AU" sz="1400" dirty="0"/>
              <a:t>this code as a basis for evaluating professional conduct, and as a reference tool for the thought processes that inform pedagogy, including actions and reactions towards professional conduct, relationships, views, influence and position within communities and society. Ethical conduct guides the behaviour and decisions within the service and is underpinned by respect for, and the valuing of children, families, educators and staff, and the extended service community. </a:t>
            </a:r>
            <a:endParaRPr lang="en-AU" sz="1400" dirty="0" smtClean="0"/>
          </a:p>
          <a:p>
            <a:endParaRPr lang="en-AU" sz="1400" dirty="0"/>
          </a:p>
          <a:p>
            <a:endParaRPr lang="en-AU" sz="1400" dirty="0"/>
          </a:p>
        </p:txBody>
      </p:sp>
      <p:sp>
        <p:nvSpPr>
          <p:cNvPr id="4" name="TextBox 3"/>
          <p:cNvSpPr txBox="1"/>
          <p:nvPr/>
        </p:nvSpPr>
        <p:spPr>
          <a:xfrm>
            <a:off x="260648" y="4211960"/>
            <a:ext cx="6480720" cy="2523768"/>
          </a:xfrm>
          <a:prstGeom prst="rect">
            <a:avLst/>
          </a:prstGeom>
          <a:noFill/>
        </p:spPr>
        <p:txBody>
          <a:bodyPr wrap="square" rtlCol="0">
            <a:spAutoFit/>
          </a:bodyPr>
          <a:lstStyle/>
          <a:p>
            <a:r>
              <a:rPr lang="en-AU" sz="2000" b="1" dirty="0"/>
              <a:t>Strategies / How will it be done? </a:t>
            </a:r>
          </a:p>
          <a:p>
            <a:endParaRPr lang="en-AU" sz="2000" dirty="0"/>
          </a:p>
          <a:p>
            <a:r>
              <a:rPr lang="en-AU" sz="2000" dirty="0" smtClean="0"/>
              <a:t> </a:t>
            </a:r>
            <a:r>
              <a:rPr lang="en-AU" sz="1400" dirty="0"/>
              <a:t>The professional conduct of our team, in relation to one another, the children and their families, the community, and the Education and Care Services sector is based on the following </a:t>
            </a:r>
            <a:r>
              <a:rPr lang="en-AU" sz="1400" dirty="0" smtClean="0"/>
              <a:t>set </a:t>
            </a:r>
            <a:r>
              <a:rPr lang="en-AU" sz="1400" dirty="0"/>
              <a:t>of expected standards of professional conduct: </a:t>
            </a:r>
          </a:p>
          <a:p>
            <a:pPr marL="285750" indent="-285750">
              <a:buFont typeface="Arial" pitchFamily="34" charset="0"/>
              <a:buChar char="•"/>
            </a:pPr>
            <a:r>
              <a:rPr lang="en-AU" sz="1400" dirty="0"/>
              <a:t>administer an approved education and care service in compliance with the National Quality Framework. </a:t>
            </a:r>
          </a:p>
          <a:p>
            <a:pPr marL="285750" indent="-285750">
              <a:buFont typeface="Arial" pitchFamily="34" charset="0"/>
              <a:buChar char="•"/>
            </a:pPr>
            <a:r>
              <a:rPr lang="en-AU" sz="1400" dirty="0"/>
              <a:t>operate within a family and child centred context. </a:t>
            </a:r>
          </a:p>
          <a:p>
            <a:pPr marL="285750" indent="-285750">
              <a:buFont typeface="Arial" pitchFamily="34" charset="0"/>
              <a:buChar char="•"/>
            </a:pPr>
            <a:r>
              <a:rPr lang="en-AU" sz="1400" dirty="0"/>
              <a:t>engage in reflective, ethical, and sustainable decision making. </a:t>
            </a:r>
          </a:p>
          <a:p>
            <a:endParaRPr lang="en-AU" sz="1400" b="1" dirty="0"/>
          </a:p>
        </p:txBody>
      </p:sp>
    </p:spTree>
    <p:extLst>
      <p:ext uri="{BB962C8B-B14F-4D97-AF65-F5344CB8AC3E}">
        <p14:creationId xmlns:p14="http://schemas.microsoft.com/office/powerpoint/2010/main" val="3827771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8640" y="2267744"/>
            <a:ext cx="6408712" cy="5293757"/>
          </a:xfrm>
          <a:prstGeom prst="rect">
            <a:avLst/>
          </a:prstGeom>
          <a:noFill/>
        </p:spPr>
        <p:txBody>
          <a:bodyPr wrap="square" rtlCol="0">
            <a:spAutoFit/>
          </a:bodyPr>
          <a:lstStyle/>
          <a:p>
            <a:r>
              <a:rPr lang="en-AU" sz="1600" b="1" dirty="0" smtClean="0"/>
              <a:t>Early </a:t>
            </a:r>
            <a:r>
              <a:rPr lang="en-AU" sz="1600" b="1" dirty="0"/>
              <a:t>Childhood Australia’s (ECA) Code of Ethics (2016) </a:t>
            </a:r>
            <a:endParaRPr lang="en-AU" sz="1600" b="1" dirty="0" smtClean="0"/>
          </a:p>
          <a:p>
            <a:endParaRPr lang="en-AU" sz="1600" dirty="0"/>
          </a:p>
          <a:p>
            <a:r>
              <a:rPr lang="en-AU" sz="1600" dirty="0"/>
              <a:t>Early Childhood Australia’s Code of Ethics (2016) is an integral to our service as it guides the ethical principles and professional standards of conduct towards children, families, colleagues, communities, students, employers, educators, and the conduct of research. Our service accepts professional ownership of ECA’s Code of Ethics (2016) and formally acknowledges that the ECA’s Code of Ethics (2016) provides us with: </a:t>
            </a:r>
          </a:p>
          <a:p>
            <a:pPr marL="285750" indent="-285750">
              <a:buFont typeface="Arial" pitchFamily="34" charset="0"/>
              <a:buChar char="•"/>
            </a:pPr>
            <a:r>
              <a:rPr lang="en-AU" sz="1600" dirty="0"/>
              <a:t>A basis for critical reflection about our ethical responsibilities. </a:t>
            </a:r>
          </a:p>
          <a:p>
            <a:pPr marL="285750" indent="-285750">
              <a:buFont typeface="Arial" pitchFamily="34" charset="0"/>
              <a:buChar char="•"/>
            </a:pPr>
            <a:r>
              <a:rPr lang="en-AU" sz="1600" dirty="0"/>
              <a:t>A guide for professional behaviour. </a:t>
            </a:r>
          </a:p>
          <a:p>
            <a:pPr marL="285750" indent="-285750">
              <a:buFont typeface="Arial" pitchFamily="34" charset="0"/>
              <a:buChar char="•"/>
            </a:pPr>
            <a:r>
              <a:rPr lang="en-AU" sz="1600" dirty="0"/>
              <a:t>Principles to inform individual and collective decision-making. </a:t>
            </a:r>
          </a:p>
          <a:p>
            <a:endParaRPr lang="en-AU" sz="1600" dirty="0"/>
          </a:p>
          <a:p>
            <a:r>
              <a:rPr lang="en-AU" sz="1600" dirty="0"/>
              <a:t>These standards of professional conduct are supported by, and should be read in conjunction with: </a:t>
            </a:r>
            <a:endParaRPr lang="en-AU" sz="1600" dirty="0" smtClean="0"/>
          </a:p>
          <a:p>
            <a:pPr marL="285750" indent="-285750">
              <a:buFont typeface="Arial" pitchFamily="34" charset="0"/>
              <a:buChar char="•"/>
            </a:pPr>
            <a:r>
              <a:rPr lang="en-AU" sz="1600" dirty="0" smtClean="0"/>
              <a:t>National </a:t>
            </a:r>
            <a:r>
              <a:rPr lang="en-AU" sz="1600" dirty="0"/>
              <a:t>Quality Framework document suite as made available through the Australian Children’s Education and Care Quality Authority. </a:t>
            </a:r>
          </a:p>
          <a:p>
            <a:pPr marL="285750" indent="-285750">
              <a:buFont typeface="Arial" pitchFamily="34" charset="0"/>
              <a:buChar char="•"/>
            </a:pPr>
            <a:r>
              <a:rPr lang="en-AU" sz="1600" dirty="0" smtClean="0"/>
              <a:t>Statement </a:t>
            </a:r>
            <a:r>
              <a:rPr lang="en-AU" sz="1600" dirty="0"/>
              <a:t>of Philosophy. </a:t>
            </a:r>
          </a:p>
          <a:p>
            <a:pPr marL="285750" indent="-285750">
              <a:buFont typeface="Arial" pitchFamily="34" charset="0"/>
              <a:buChar char="•"/>
            </a:pPr>
            <a:r>
              <a:rPr lang="en-AU" sz="1600" dirty="0" smtClean="0"/>
              <a:t>Operational </a:t>
            </a:r>
            <a:r>
              <a:rPr lang="en-AU" sz="1600" dirty="0"/>
              <a:t>policies and procedures, which provide a framework for accountable and responsible professional practice </a:t>
            </a:r>
          </a:p>
          <a:p>
            <a:endParaRPr lang="en-AU" dirty="0"/>
          </a:p>
        </p:txBody>
      </p:sp>
    </p:spTree>
    <p:extLst>
      <p:ext uri="{BB962C8B-B14F-4D97-AF65-F5344CB8AC3E}">
        <p14:creationId xmlns:p14="http://schemas.microsoft.com/office/powerpoint/2010/main" val="1819148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656" y="467544"/>
            <a:ext cx="6192688" cy="646331"/>
          </a:xfrm>
          <a:prstGeom prst="rect">
            <a:avLst/>
          </a:prstGeom>
          <a:noFill/>
        </p:spPr>
        <p:txBody>
          <a:bodyPr wrap="square" rtlCol="0">
            <a:spAutoFit/>
          </a:bodyPr>
          <a:lstStyle/>
          <a:p>
            <a:pPr algn="ctr"/>
            <a:r>
              <a:rPr lang="en-AU" sz="3600" dirty="0" smtClean="0">
                <a:solidFill>
                  <a:schemeClr val="bg1"/>
                </a:solidFill>
              </a:rPr>
              <a:t>Roles and Responsibilities </a:t>
            </a:r>
            <a:endParaRPr lang="en-AU" sz="36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176517863"/>
              </p:ext>
            </p:extLst>
          </p:nvPr>
        </p:nvGraphicFramePr>
        <p:xfrm>
          <a:off x="44624" y="1581646"/>
          <a:ext cx="6696744" cy="7382842"/>
        </p:xfrm>
        <a:graphic>
          <a:graphicData uri="http://schemas.openxmlformats.org/drawingml/2006/table">
            <a:tbl>
              <a:tblPr firstRow="1" bandRow="1">
                <a:tableStyleId>{5C22544A-7EE6-4342-B048-85BDC9FD1C3A}</a:tableStyleId>
              </a:tblPr>
              <a:tblGrid>
                <a:gridCol w="2157840"/>
                <a:gridCol w="4538904"/>
              </a:tblGrid>
              <a:tr h="635305">
                <a:tc>
                  <a:txBody>
                    <a:bodyPr/>
                    <a:lstStyle/>
                    <a:p>
                      <a:r>
                        <a:rPr lang="en-AU" dirty="0" smtClean="0"/>
                        <a:t>Role</a:t>
                      </a:r>
                      <a:endParaRPr lang="en-AU" dirty="0"/>
                    </a:p>
                  </a:txBody>
                  <a:tcPr/>
                </a:tc>
                <a:tc>
                  <a:txBody>
                    <a:bodyPr/>
                    <a:lstStyle/>
                    <a:p>
                      <a:r>
                        <a:rPr lang="en-AU" dirty="0" smtClean="0"/>
                        <a:t>Authority/Responsibility For</a:t>
                      </a:r>
                      <a:endParaRPr lang="en-AU" dirty="0"/>
                    </a:p>
                  </a:txBody>
                  <a:tcPr/>
                </a:tc>
              </a:tr>
              <a:tr h="6747537">
                <a:tc>
                  <a:txBody>
                    <a:bodyPr/>
                    <a:lstStyle/>
                    <a:p>
                      <a:r>
                        <a:rPr lang="en-AU" dirty="0" smtClean="0"/>
                        <a:t>Nominated</a:t>
                      </a:r>
                      <a:r>
                        <a:rPr lang="en-AU" baseline="0" dirty="0" smtClean="0"/>
                        <a:t> Supervisor</a:t>
                      </a:r>
                      <a:endParaRPr lang="en-AU" dirty="0"/>
                    </a:p>
                  </a:txBody>
                  <a:tcPr/>
                </a:tc>
                <a:tc>
                  <a:txBody>
                    <a:bodyPr/>
                    <a:lstStyle/>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the service operates in line with the Education and Care Services National Law and National Regulations 2011 at all times.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all Educators and staff are made aware of their obligations through personal discussions, staff meeting activities and opportunities to critically reflect upon ethical practice.</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the service operates in line with the Education and Care Services National Law and National Regulations 2011 at all times.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all educators and staff are made aware of their obligations through personal discussions, staff meeting activities and opportunities to critically reflect upon ethical practice.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decision making processes are clear and transparent.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there is a copy of the ECA Code of Ethics displayed in a prominent place within the service for educators/staff and families to access.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Ensure that there are times when all educators can participate in staff meetings to discuss and reflect on the practices within the service in relation to continuing improvement. </a:t>
                      </a:r>
                    </a:p>
                    <a:p>
                      <a:r>
                        <a:rPr lang="en-AU" sz="1600" b="0" i="0" u="none" strike="noStrike" kern="1200" baseline="0" dirty="0" smtClean="0">
                          <a:solidFill>
                            <a:schemeClr val="dk1"/>
                          </a:solidFill>
                          <a:latin typeface="+mn-lt"/>
                          <a:ea typeface="+mn-ea"/>
                          <a:cs typeface="+mn-cs"/>
                        </a:rPr>
                        <a:t>	</a:t>
                      </a:r>
                    </a:p>
                    <a:p>
                      <a:pPr marL="285750" indent="-285750">
                        <a:buFont typeface="Arial" pitchFamily="34" charset="0"/>
                        <a:buChar char="•"/>
                      </a:pPr>
                      <a:endParaRPr lang="en-AU" sz="1600" dirty="0" smtClean="0"/>
                    </a:p>
                  </a:txBody>
                  <a:tcPr/>
                </a:tc>
              </a:tr>
            </a:tbl>
          </a:graphicData>
        </a:graphic>
      </p:graphicFrame>
    </p:spTree>
    <p:extLst>
      <p:ext uri="{BB962C8B-B14F-4D97-AF65-F5344CB8AC3E}">
        <p14:creationId xmlns:p14="http://schemas.microsoft.com/office/powerpoint/2010/main" val="3355245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656" y="467544"/>
            <a:ext cx="6192688" cy="646331"/>
          </a:xfrm>
          <a:prstGeom prst="rect">
            <a:avLst/>
          </a:prstGeom>
          <a:noFill/>
        </p:spPr>
        <p:txBody>
          <a:bodyPr wrap="square" rtlCol="0">
            <a:spAutoFit/>
          </a:bodyPr>
          <a:lstStyle/>
          <a:p>
            <a:pPr algn="ctr"/>
            <a:r>
              <a:rPr lang="en-AU" sz="3600" dirty="0" smtClean="0">
                <a:solidFill>
                  <a:schemeClr val="bg1"/>
                </a:solidFill>
              </a:rPr>
              <a:t>Roles and Responsibilities </a:t>
            </a:r>
            <a:endParaRPr lang="en-AU" sz="36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629648033"/>
              </p:ext>
            </p:extLst>
          </p:nvPr>
        </p:nvGraphicFramePr>
        <p:xfrm>
          <a:off x="0" y="1979712"/>
          <a:ext cx="6858000" cy="7162800"/>
        </p:xfrm>
        <a:graphic>
          <a:graphicData uri="http://schemas.openxmlformats.org/drawingml/2006/table">
            <a:tbl>
              <a:tblPr firstRow="1" bandRow="1">
                <a:tableStyleId>{5C22544A-7EE6-4342-B048-85BDC9FD1C3A}</a:tableStyleId>
              </a:tblPr>
              <a:tblGrid>
                <a:gridCol w="1981200"/>
                <a:gridCol w="4876800"/>
              </a:tblGrid>
              <a:tr h="346106">
                <a:tc>
                  <a:txBody>
                    <a:bodyPr/>
                    <a:lstStyle/>
                    <a:p>
                      <a:r>
                        <a:rPr lang="en-AU" dirty="0" smtClean="0"/>
                        <a:t>Role</a:t>
                      </a:r>
                      <a:endParaRPr lang="en-AU" dirty="0"/>
                    </a:p>
                  </a:txBody>
                  <a:tcPr/>
                </a:tc>
                <a:tc>
                  <a:txBody>
                    <a:bodyPr/>
                    <a:lstStyle/>
                    <a:p>
                      <a:r>
                        <a:rPr lang="en-AU" dirty="0" smtClean="0"/>
                        <a:t>Authority/Responsibility For</a:t>
                      </a:r>
                      <a:endParaRPr lang="en-AU" dirty="0"/>
                    </a:p>
                  </a:txBody>
                  <a:tcPr/>
                </a:tc>
              </a:tr>
              <a:tr h="4412846">
                <a:tc>
                  <a:txBody>
                    <a:bodyPr/>
                    <a:lstStyle/>
                    <a:p>
                      <a:endParaRPr lang="en-AU" sz="1800" b="0" i="0" u="none" strike="noStrike" kern="1200" baseline="0" dirty="0" smtClean="0">
                        <a:solidFill>
                          <a:schemeClr val="dk1"/>
                        </a:solidFill>
                        <a:latin typeface="+mn-lt"/>
                        <a:ea typeface="+mn-ea"/>
                        <a:cs typeface="+mn-cs"/>
                      </a:endParaRPr>
                    </a:p>
                    <a:p>
                      <a:r>
                        <a:rPr lang="en-AU" sz="1800" b="0" i="0" u="none" strike="noStrike" kern="1200" baseline="0" dirty="0" smtClean="0">
                          <a:solidFill>
                            <a:schemeClr val="dk1"/>
                          </a:solidFill>
                          <a:latin typeface="+mn-lt"/>
                          <a:ea typeface="+mn-ea"/>
                          <a:cs typeface="+mn-cs"/>
                        </a:rPr>
                        <a:t>Early Childhood Educators </a:t>
                      </a:r>
                    </a:p>
                    <a:p>
                      <a:r>
                        <a:rPr lang="en-AU" sz="1800" b="0" i="0" u="none" strike="noStrike" kern="1200" baseline="0" dirty="0" smtClean="0">
                          <a:solidFill>
                            <a:schemeClr val="dk1"/>
                          </a:solidFill>
                          <a:latin typeface="+mn-lt"/>
                          <a:ea typeface="+mn-ea"/>
                          <a:cs typeface="+mn-cs"/>
                        </a:rPr>
                        <a:t>Certified Supervisors 	</a:t>
                      </a:r>
                    </a:p>
                    <a:p>
                      <a:endParaRPr lang="en-AU" dirty="0"/>
                    </a:p>
                  </a:txBody>
                  <a:tcPr/>
                </a:tc>
                <a:tc>
                  <a:txBody>
                    <a:bodyPr/>
                    <a:lstStyle/>
                    <a:p>
                      <a:pPr marL="171450" indent="-171450">
                        <a:buFont typeface="Arial" pitchFamily="34" charset="0"/>
                        <a:buChar char="•"/>
                      </a:pPr>
                      <a:r>
                        <a:rPr lang="en-AU" sz="1200" b="0" i="0" u="none" strike="noStrike" kern="1200" baseline="0" dirty="0" smtClean="0">
                          <a:solidFill>
                            <a:schemeClr val="dk1"/>
                          </a:solidFill>
                          <a:latin typeface="+mn-lt"/>
                          <a:ea typeface="+mn-ea"/>
                          <a:cs typeface="+mn-cs"/>
                        </a:rPr>
                        <a:t> </a:t>
                      </a:r>
                      <a:r>
                        <a:rPr lang="en-AU" sz="1400" b="0" i="0" u="none" strike="noStrike" kern="1200" baseline="0" dirty="0" smtClean="0">
                          <a:solidFill>
                            <a:schemeClr val="dk1"/>
                          </a:solidFill>
                          <a:latin typeface="+mn-lt"/>
                          <a:ea typeface="+mn-ea"/>
                          <a:cs typeface="+mn-cs"/>
                        </a:rPr>
                        <a:t>Educators and staff will be familiar with the legislation and statutory documents that apply to their role with children, families and other staff in the centre.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Educators and staff will be familiar with the ECA Code of Ethics and service philosophy.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Maintain their knowledge of the broad legislation and conventions that apply to their role with children, families and their team.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Demonstrate an ongoing engagement with the principles outlined in The Early Years Learning Frameworks and the ethical requirements in the National Quality Standards.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Use staff meetings to critically reflect on practices in relation to continuing improvement.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Engage respectfully and collaboratively within the team. </a:t>
                      </a:r>
                    </a:p>
                    <a:p>
                      <a:r>
                        <a:rPr lang="en-AU" sz="1400" b="0" i="0" u="none" strike="noStrike" kern="1200" baseline="0" dirty="0" smtClean="0">
                          <a:solidFill>
                            <a:schemeClr val="dk1"/>
                          </a:solidFill>
                          <a:latin typeface="+mn-lt"/>
                          <a:ea typeface="+mn-ea"/>
                          <a:cs typeface="+mn-cs"/>
                        </a:rPr>
                        <a:t>Ensure a professional relationship is maintained with all educators while demonstrating integrity, honesty and mutual respect.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Recognise and value diversity and knowledge amongst team members. </a:t>
                      </a: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r>
                        <a:rPr lang="en-AU" sz="1200" b="0" i="0" u="none" strike="noStrike" kern="1200" baseline="0" dirty="0" smtClean="0">
                          <a:solidFill>
                            <a:schemeClr val="dk1"/>
                          </a:solidFill>
                          <a:latin typeface="+mn-lt"/>
                          <a:ea typeface="+mn-ea"/>
                          <a:cs typeface="+mn-cs"/>
                        </a:rPr>
                        <a:t>	</a:t>
                      </a:r>
                    </a:p>
                    <a:p>
                      <a:pPr marL="285750" indent="-285750">
                        <a:buFont typeface="Arial" pitchFamily="34" charset="0"/>
                        <a:buChar char="•"/>
                      </a:pPr>
                      <a:endParaRPr lang="en-AU" sz="1400" b="0" i="0" u="none" strike="noStrike" kern="1200" baseline="0" dirty="0" smtClean="0">
                        <a:solidFill>
                          <a:schemeClr val="dk1"/>
                        </a:solidFill>
                        <a:latin typeface="+mn-lt"/>
                        <a:ea typeface="+mn-ea"/>
                        <a:cs typeface="+mn-cs"/>
                      </a:endParaRPr>
                    </a:p>
                    <a:p>
                      <a:r>
                        <a:rPr lang="en-AU" sz="1800" b="0" i="0" u="none" strike="noStrike" kern="1200" baseline="0" dirty="0" smtClean="0">
                          <a:solidFill>
                            <a:schemeClr val="dk1"/>
                          </a:solidFill>
                          <a:latin typeface="+mn-lt"/>
                          <a:ea typeface="+mn-ea"/>
                          <a:cs typeface="+mn-cs"/>
                        </a:rPr>
                        <a:t>	</a:t>
                      </a:r>
                    </a:p>
                    <a:p>
                      <a:endParaRPr lang="en-AU" sz="18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323262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656" y="467544"/>
            <a:ext cx="6192688" cy="646331"/>
          </a:xfrm>
          <a:prstGeom prst="rect">
            <a:avLst/>
          </a:prstGeom>
          <a:noFill/>
        </p:spPr>
        <p:txBody>
          <a:bodyPr wrap="square" rtlCol="0">
            <a:spAutoFit/>
          </a:bodyPr>
          <a:lstStyle/>
          <a:p>
            <a:pPr algn="ctr"/>
            <a:r>
              <a:rPr lang="en-AU" sz="3600" dirty="0" smtClean="0">
                <a:solidFill>
                  <a:schemeClr val="bg1"/>
                </a:solidFill>
              </a:rPr>
              <a:t>Roles and Responsibilities </a:t>
            </a:r>
            <a:endParaRPr lang="en-AU" sz="36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69098693"/>
              </p:ext>
            </p:extLst>
          </p:nvPr>
        </p:nvGraphicFramePr>
        <p:xfrm>
          <a:off x="44624" y="1581646"/>
          <a:ext cx="6696744" cy="7382842"/>
        </p:xfrm>
        <a:graphic>
          <a:graphicData uri="http://schemas.openxmlformats.org/drawingml/2006/table">
            <a:tbl>
              <a:tblPr firstRow="1" bandRow="1">
                <a:tableStyleId>{5C22544A-7EE6-4342-B048-85BDC9FD1C3A}</a:tableStyleId>
              </a:tblPr>
              <a:tblGrid>
                <a:gridCol w="2157840"/>
                <a:gridCol w="4538904"/>
              </a:tblGrid>
              <a:tr h="635305">
                <a:tc>
                  <a:txBody>
                    <a:bodyPr/>
                    <a:lstStyle/>
                    <a:p>
                      <a:r>
                        <a:rPr lang="en-AU" dirty="0" smtClean="0"/>
                        <a:t>Role</a:t>
                      </a:r>
                      <a:endParaRPr lang="en-AU" dirty="0"/>
                    </a:p>
                  </a:txBody>
                  <a:tcPr/>
                </a:tc>
                <a:tc>
                  <a:txBody>
                    <a:bodyPr/>
                    <a:lstStyle/>
                    <a:p>
                      <a:r>
                        <a:rPr lang="en-AU" dirty="0" smtClean="0"/>
                        <a:t>Authority/Responsibility For</a:t>
                      </a:r>
                      <a:endParaRPr lang="en-AU" dirty="0"/>
                    </a:p>
                  </a:txBody>
                  <a:tcPr/>
                </a:tc>
              </a:tr>
              <a:tr h="6747537">
                <a:tc>
                  <a:txBody>
                    <a:bodyPr/>
                    <a:lstStyle/>
                    <a:p>
                      <a:r>
                        <a:rPr lang="en-AU" dirty="0" smtClean="0"/>
                        <a:t>Families</a:t>
                      </a:r>
                      <a:endParaRPr lang="en-AU" dirty="0"/>
                    </a:p>
                  </a:txBody>
                  <a:tcPr/>
                </a:tc>
                <a:tc>
                  <a:txBody>
                    <a:bodyPr/>
                    <a:lstStyle/>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Respect confidentiality at all times.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Give feedback in relation to educators’ professional conduct to the Approved Provider as necessary.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Act in a professional manner whenever they are involved in the programs provided by the service. </a:t>
                      </a:r>
                    </a:p>
                    <a:p>
                      <a:pPr marL="285750" indent="-285750">
                        <a:buFont typeface="Arial" pitchFamily="34" charset="0"/>
                        <a:buChar char="•"/>
                      </a:pPr>
                      <a:r>
                        <a:rPr lang="en-AU" sz="1400" b="0" i="0" u="none" strike="noStrike" kern="1200" baseline="0" dirty="0" smtClean="0">
                          <a:solidFill>
                            <a:schemeClr val="dk1"/>
                          </a:solidFill>
                          <a:latin typeface="+mn-lt"/>
                          <a:ea typeface="+mn-ea"/>
                          <a:cs typeface="+mn-cs"/>
                        </a:rPr>
                        <a:t>Communicate to Responsible Person or staff any individual requests regarding staff/educators’ code of conduct.</a:t>
                      </a:r>
                    </a:p>
                    <a:p>
                      <a:r>
                        <a:rPr lang="en-AU" sz="1800" b="0" i="0" u="none" strike="noStrike" kern="1200" baseline="0" dirty="0" smtClean="0">
                          <a:solidFill>
                            <a:schemeClr val="dk1"/>
                          </a:solidFill>
                          <a:latin typeface="+mn-lt"/>
                          <a:ea typeface="+mn-ea"/>
                          <a:cs typeface="+mn-cs"/>
                        </a:rPr>
                        <a:t>	</a:t>
                      </a:r>
                    </a:p>
                    <a:p>
                      <a:pPr marL="285750" indent="-285750">
                        <a:buFont typeface="Arial" pitchFamily="34" charset="0"/>
                        <a:buChar char="•"/>
                      </a:pPr>
                      <a:endParaRPr lang="en-AU" sz="1400" dirty="0" smtClean="0"/>
                    </a:p>
                  </a:txBody>
                  <a:tcPr/>
                </a:tc>
              </a:tr>
            </a:tbl>
          </a:graphicData>
        </a:graphic>
      </p:graphicFrame>
      <p:sp>
        <p:nvSpPr>
          <p:cNvPr id="3" name="TextBox 2"/>
          <p:cNvSpPr txBox="1"/>
          <p:nvPr/>
        </p:nvSpPr>
        <p:spPr>
          <a:xfrm>
            <a:off x="0" y="4860032"/>
            <a:ext cx="6858000" cy="3231654"/>
          </a:xfrm>
          <a:prstGeom prst="rect">
            <a:avLst/>
          </a:prstGeom>
          <a:solidFill>
            <a:schemeClr val="bg1"/>
          </a:solidFill>
        </p:spPr>
        <p:txBody>
          <a:bodyPr wrap="square" rtlCol="0">
            <a:spAutoFit/>
          </a:bodyPr>
          <a:lstStyle/>
          <a:p>
            <a:endParaRPr lang="en-AU" sz="1400" dirty="0"/>
          </a:p>
          <a:p>
            <a:r>
              <a:rPr lang="en-AU" dirty="0"/>
              <a:t>Monitoring, Evaluation and Review </a:t>
            </a:r>
            <a:endParaRPr lang="en-AU" dirty="0" smtClean="0"/>
          </a:p>
          <a:p>
            <a:endParaRPr lang="en-AU" dirty="0"/>
          </a:p>
          <a:p>
            <a:r>
              <a:rPr lang="en-AU" sz="1400" dirty="0" smtClean="0"/>
              <a:t>This </a:t>
            </a:r>
            <a:r>
              <a:rPr lang="en-AU" sz="1400" dirty="0"/>
              <a:t>policy will be monitored to ensure compliance with legislative requirements and unless deemed necessary through the identification of practice gaps, the service will review this Policy every 18 months. </a:t>
            </a:r>
          </a:p>
          <a:p>
            <a:r>
              <a:rPr lang="en-AU" sz="1400" dirty="0"/>
              <a:t>Families and staff are essential stakeholders in the policy review process and will be given opportunity and encouragement to be actively involved. </a:t>
            </a:r>
          </a:p>
          <a:p>
            <a:r>
              <a:rPr lang="en-AU" sz="1400" dirty="0"/>
              <a:t>In accordance with R. 172 of the Education and Care Services National Regulations, the service will ensure that families of children enrolled at the service are notified at least 14 days before making any change to a policy or procedure that may have significant impact on the provision of education and care to any child enrolled at the service; a family’s ability to utilise the service; the fees charged or the way in which fees are collected. </a:t>
            </a:r>
            <a:endParaRPr lang="en-AU" sz="1400" dirty="0"/>
          </a:p>
        </p:txBody>
      </p:sp>
    </p:spTree>
    <p:extLst>
      <p:ext uri="{BB962C8B-B14F-4D97-AF65-F5344CB8AC3E}">
        <p14:creationId xmlns:p14="http://schemas.microsoft.com/office/powerpoint/2010/main" val="2443260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48" y="2267744"/>
            <a:ext cx="6480720" cy="1200329"/>
          </a:xfrm>
          <a:prstGeom prst="rect">
            <a:avLst/>
          </a:prstGeom>
          <a:solidFill>
            <a:schemeClr val="accent1"/>
          </a:solidFill>
        </p:spPr>
        <p:txBody>
          <a:bodyPr wrap="square" rtlCol="0">
            <a:spAutoFit/>
          </a:bodyPr>
          <a:lstStyle/>
          <a:p>
            <a:r>
              <a:rPr lang="en-AU" b="1" dirty="0" smtClean="0"/>
              <a:t>Related Guidelines, Standards, Frameworks</a:t>
            </a:r>
          </a:p>
          <a:p>
            <a:pPr marL="285750" indent="-285750">
              <a:buFont typeface="Arial" pitchFamily="34" charset="0"/>
              <a:buChar char="•"/>
            </a:pPr>
            <a:r>
              <a:rPr lang="en-AU" dirty="0" smtClean="0"/>
              <a:t>National </a:t>
            </a:r>
            <a:r>
              <a:rPr lang="en-AU" dirty="0"/>
              <a:t>Quality Standard, Quality Area 4: Staffing Arrangement − Standard 4.1, 4.1.1, 4.1.2 </a:t>
            </a:r>
          </a:p>
          <a:p>
            <a:endParaRPr lang="en-AU" dirty="0"/>
          </a:p>
        </p:txBody>
      </p:sp>
      <p:sp>
        <p:nvSpPr>
          <p:cNvPr id="5" name="TextBox 4"/>
          <p:cNvSpPr txBox="1"/>
          <p:nvPr/>
        </p:nvSpPr>
        <p:spPr>
          <a:xfrm>
            <a:off x="260648" y="3635896"/>
            <a:ext cx="6480720" cy="2462213"/>
          </a:xfrm>
          <a:prstGeom prst="rect">
            <a:avLst/>
          </a:prstGeom>
          <a:solidFill>
            <a:schemeClr val="accent1">
              <a:lumMod val="40000"/>
              <a:lumOff val="60000"/>
            </a:schemeClr>
          </a:solidFill>
        </p:spPr>
        <p:txBody>
          <a:bodyPr wrap="square" rtlCol="0">
            <a:spAutoFit/>
          </a:bodyPr>
          <a:lstStyle/>
          <a:p>
            <a:r>
              <a:rPr lang="en-AU" sz="1400" dirty="0" smtClean="0"/>
              <a:t>SOURCES </a:t>
            </a:r>
          </a:p>
          <a:p>
            <a:pPr marL="285750" indent="-285750">
              <a:buFont typeface="Arial" pitchFamily="34" charset="0"/>
              <a:buChar char="•"/>
            </a:pPr>
            <a:r>
              <a:rPr lang="en-AU" sz="1400" dirty="0" smtClean="0"/>
              <a:t>Australian </a:t>
            </a:r>
            <a:r>
              <a:rPr lang="en-AU" sz="1400" dirty="0"/>
              <a:t>Children’s Education and Care Quality Authority (ACECQA) – www.acecqa.gov.au </a:t>
            </a:r>
          </a:p>
          <a:p>
            <a:pPr marL="285750" indent="-285750">
              <a:buFont typeface="Arial" pitchFamily="34" charset="0"/>
              <a:buChar char="•"/>
            </a:pPr>
            <a:r>
              <a:rPr lang="en-AU" sz="1400" dirty="0" smtClean="0"/>
              <a:t>Early </a:t>
            </a:r>
            <a:r>
              <a:rPr lang="en-AU" sz="1400" dirty="0"/>
              <a:t>Childhood Australia – www.earlychildhoodaustralia.org.au </a:t>
            </a:r>
          </a:p>
          <a:p>
            <a:pPr marL="285750" indent="-285750">
              <a:buFont typeface="Arial" pitchFamily="34" charset="0"/>
              <a:buChar char="•"/>
            </a:pPr>
            <a:r>
              <a:rPr lang="en-AU" sz="1400" dirty="0" smtClean="0"/>
              <a:t>Early </a:t>
            </a:r>
            <a:r>
              <a:rPr lang="en-AU" sz="1400" dirty="0"/>
              <a:t>Childhood Australia Code of Ethics 2016 </a:t>
            </a:r>
          </a:p>
          <a:p>
            <a:pPr marL="285750" indent="-285750">
              <a:buFont typeface="Arial" pitchFamily="34" charset="0"/>
              <a:buChar char="•"/>
            </a:pPr>
            <a:r>
              <a:rPr lang="en-AU" sz="1400" dirty="0" smtClean="0"/>
              <a:t>Australian </a:t>
            </a:r>
            <a:r>
              <a:rPr lang="en-AU" sz="1400" dirty="0"/>
              <a:t>Government Department of Employment – https://www.employment.gov.au </a:t>
            </a:r>
          </a:p>
          <a:p>
            <a:pPr marL="285750" indent="-285750">
              <a:buFont typeface="Arial" pitchFamily="34" charset="0"/>
              <a:buChar char="•"/>
            </a:pPr>
            <a:r>
              <a:rPr lang="en-AU" sz="1400" dirty="0" smtClean="0"/>
              <a:t>Department </a:t>
            </a:r>
            <a:r>
              <a:rPr lang="en-AU" sz="1400" dirty="0"/>
              <a:t>of Education and Communities – www.dec.nsw.gov.au </a:t>
            </a:r>
          </a:p>
          <a:p>
            <a:pPr marL="285750" indent="-285750">
              <a:buFont typeface="Arial" pitchFamily="34" charset="0"/>
              <a:buChar char="•"/>
            </a:pPr>
            <a:r>
              <a:rPr lang="en-AU" sz="1400" dirty="0" smtClean="0"/>
              <a:t>UN </a:t>
            </a:r>
            <a:r>
              <a:rPr lang="en-AU" sz="1400" dirty="0"/>
              <a:t>Convention on the Rights of the Child </a:t>
            </a:r>
          </a:p>
          <a:p>
            <a:endParaRPr lang="en-AU" sz="1400" dirty="0"/>
          </a:p>
          <a:p>
            <a:endParaRPr lang="en-AU" sz="1400" dirty="0"/>
          </a:p>
        </p:txBody>
      </p:sp>
      <p:sp>
        <p:nvSpPr>
          <p:cNvPr id="6" name="TextBox 5"/>
          <p:cNvSpPr txBox="1"/>
          <p:nvPr/>
        </p:nvSpPr>
        <p:spPr>
          <a:xfrm>
            <a:off x="260648" y="6228184"/>
            <a:ext cx="6480720" cy="1200329"/>
          </a:xfrm>
          <a:prstGeom prst="rect">
            <a:avLst/>
          </a:prstGeom>
          <a:solidFill>
            <a:schemeClr val="accent1">
              <a:lumMod val="60000"/>
              <a:lumOff val="40000"/>
            </a:schemeClr>
          </a:solidFill>
        </p:spPr>
        <p:txBody>
          <a:bodyPr wrap="square" rtlCol="0">
            <a:spAutoFit/>
          </a:bodyPr>
          <a:lstStyle/>
          <a:p>
            <a:r>
              <a:rPr lang="en-AU" dirty="0" smtClean="0"/>
              <a:t>Related </a:t>
            </a:r>
            <a:r>
              <a:rPr lang="en-AU" dirty="0"/>
              <a:t>Legislation </a:t>
            </a:r>
          </a:p>
          <a:p>
            <a:pPr marL="285750" indent="-285750">
              <a:buFont typeface="Arial" pitchFamily="34" charset="0"/>
              <a:buChar char="•"/>
            </a:pPr>
            <a:r>
              <a:rPr lang="en-AU" dirty="0" smtClean="0"/>
              <a:t>Education </a:t>
            </a:r>
            <a:r>
              <a:rPr lang="en-AU" dirty="0"/>
              <a:t>and Care National Law Act 2010 </a:t>
            </a:r>
          </a:p>
          <a:p>
            <a:pPr marL="285750" indent="-285750">
              <a:buFont typeface="Arial" pitchFamily="34" charset="0"/>
              <a:buChar char="•"/>
            </a:pPr>
            <a:r>
              <a:rPr lang="en-AU" dirty="0" smtClean="0"/>
              <a:t>Education </a:t>
            </a:r>
            <a:r>
              <a:rPr lang="en-AU" dirty="0"/>
              <a:t>and Care National Regulations 2011: 168 (2)(i)(i) </a:t>
            </a:r>
          </a:p>
          <a:p>
            <a:endParaRPr lang="en-AU" dirty="0" smtClean="0"/>
          </a:p>
        </p:txBody>
      </p:sp>
    </p:spTree>
    <p:extLst>
      <p:ext uri="{BB962C8B-B14F-4D97-AF65-F5344CB8AC3E}">
        <p14:creationId xmlns:p14="http://schemas.microsoft.com/office/powerpoint/2010/main" val="11833360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214</TotalTime>
  <Words>1099</Words>
  <Application>Microsoft Office PowerPoint</Application>
  <PresentationFormat>On-screen Show (4:3)</PresentationFormat>
  <Paragraphs>104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Grid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OfficeMain</dc:creator>
  <cp:lastModifiedBy>OfficeMain</cp:lastModifiedBy>
  <cp:revision>24</cp:revision>
  <cp:lastPrinted>2017-10-13T00:23:25Z</cp:lastPrinted>
  <dcterms:created xsi:type="dcterms:W3CDTF">2017-09-01T03:36:01Z</dcterms:created>
  <dcterms:modified xsi:type="dcterms:W3CDTF">2018-09-14T01:26:19Z</dcterms:modified>
</cp:coreProperties>
</file>